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6.jpg" ContentType="image/png"/>
  <Override PartName="/ppt/media/image17.jpg" ContentType="image/png"/>
  <Override PartName="/ppt/media/image18.jpg" ContentType="image/png"/>
  <Override PartName="/ppt/media/image19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15" r:id="rId5"/>
    <p:sldId id="281" r:id="rId6"/>
    <p:sldId id="282" r:id="rId7"/>
    <p:sldId id="283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09" r:id="rId18"/>
    <p:sldId id="310" r:id="rId19"/>
    <p:sldId id="340" r:id="rId20"/>
    <p:sldId id="311" r:id="rId21"/>
    <p:sldId id="314" r:id="rId22"/>
    <p:sldId id="312" r:id="rId23"/>
    <p:sldId id="286" r:id="rId24"/>
    <p:sldId id="275" r:id="rId25"/>
    <p:sldId id="278" r:id="rId26"/>
    <p:sldId id="280" r:id="rId27"/>
    <p:sldId id="350" r:id="rId28"/>
    <p:sldId id="351" r:id="rId29"/>
    <p:sldId id="352" r:id="rId30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48" d="100"/>
          <a:sy n="48" d="100"/>
        </p:scale>
        <p:origin x="67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280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0B1D6-D471-4693-A2B1-54A9A6291C86}" type="datetime2">
              <a:rPr lang="zh-TW" altLang="en-US" smtClean="0">
                <a:latin typeface="+mn-ea"/>
              </a:rPr>
              <a:t>2023年1月11日</a:t>
            </a:fld>
            <a:endParaRPr lang="zh-TW" altLang="en-US" dirty="0">
              <a:latin typeface="+mn-ea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US" altLang="zh-TW" smtClean="0">
                <a:latin typeface="+mn-ea"/>
              </a:rPr>
              <a:t>‹#›</a:t>
            </a:fld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EA027A95-8984-4ED1-931A-6EE29F557E13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5534C2EF-8A97-4DAF-B099-E567883644D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6427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0" name="文字預留位置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8" name="手繪多邊形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9" name="圖片預留位置 8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0" name="手繪多邊形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4" name="手繪多邊形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0" name="手繪多邊形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1" name="圖片預留位置 20" descr="要新增影像的空白預留位置。按一下預留位置，然後選取您要新增的影像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EDA580-7684-4325-91FA-84060BADCAFA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F4434E-16C8-4491-BCB9-51326E89E6D7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2A3791-20D3-465F-9D37-A24388DA7900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47C788-9A9B-4D5B-A672-1557A016884B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B2F671-CB56-482C-A874-6DD0D30B0AD9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7615FAB-A8F2-4CD7-9B7C-B3A6E3F400B6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49FEC1-D4F1-4EFD-9D6B-F727A22DB7DC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5AF0BB-8303-4DE7-B128-896C5E841516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2" name="圖片預留位置 11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46F13A-9C43-4FED-B8D2-D4D3E35C462C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TW" altLang="en-US" noProof="0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1838893D-8C29-44BD-A3B2-9EB053370F25}" type="datetime2">
              <a:rPr lang="zh-TW" altLang="en-US" smtClean="0"/>
              <a:pPr/>
              <a:t>2023年1月11日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289D71E3-7D81-4C24-B9D8-6B108755C64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F9955-E032-41A2-B2F4-BAE66CB1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嘉義縣平林國小</a:t>
            </a:r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「科技生活家」課程</a:t>
            </a:r>
            <a:endParaRPr 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F0420EC-BB9B-4D4D-AAF8-B7AC60F47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A0C1A-3B94-475B-81DC-9A774E6D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五年級</a:t>
            </a:r>
            <a:r>
              <a:rPr lang="en-US" altLang="zh-TW" dirty="0"/>
              <a:t>-</a:t>
            </a:r>
            <a:r>
              <a:rPr lang="zh-TW" altLang="en-US" dirty="0"/>
              <a:t>科技發明家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0F0F49-E7C9-429F-AE6E-5E0149D0E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1FF8EE-FC20-4E91-B3F9-BCA9B99B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E8C0FB2-82A3-41E9-98DC-F78614716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5134"/>
            <a:ext cx="4634428" cy="34750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F84B080-FBB5-43F6-B162-3F45872F1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52" y="3136232"/>
            <a:ext cx="4979522" cy="37338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944B80-9127-4264-84A7-0E88A32E4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348" y="609600"/>
            <a:ext cx="3962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A0C1A-3B94-475B-81DC-9A774E6D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六年級</a:t>
            </a:r>
            <a:r>
              <a:rPr lang="en-US" altLang="zh-TW" dirty="0"/>
              <a:t>-</a:t>
            </a:r>
            <a:r>
              <a:rPr lang="zh-TW" altLang="en-US" dirty="0"/>
              <a:t>生活工程師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0F0F49-E7C9-429F-AE6E-5E0149D0E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941E7A-EE29-4A73-A5B8-E5A76688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1576BF1-8FD5-4CB1-8D99-7F380EEDD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7558" y="742950"/>
            <a:ext cx="5867400" cy="440055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F0BC957-A880-4820-8A6A-E0DE60586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429000"/>
            <a:ext cx="4572000" cy="3429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41C2E23-4F15-4352-A60D-3C3EAB631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1158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F9955-E032-41A2-B2F4-BAE66CB1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中小學校人工智慧教育</a:t>
            </a:r>
            <a:endParaRPr 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F0420EC-BB9B-4D4D-AAF8-B7AC60F47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B72E8-D0A0-46BC-95DD-EB540E1A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6C3AB0-06E0-48D3-BDDE-79B5F999E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/>
              <a:t>人工智慧是什麼？</a:t>
            </a:r>
            <a:endParaRPr lang="en-US" altLang="zh-TW" sz="4400" dirty="0"/>
          </a:p>
          <a:p>
            <a:r>
              <a:rPr lang="zh-TW" altLang="en-US" sz="4400" dirty="0"/>
              <a:t>中小學人工智慧課程該如何設計，才能讓學生學習</a:t>
            </a:r>
            <a:r>
              <a:rPr lang="en-US" altLang="zh-TW" sz="4400" dirty="0"/>
              <a:t>AI</a:t>
            </a:r>
            <a:r>
              <a:rPr lang="zh-TW" altLang="en-US" sz="4400" dirty="0"/>
              <a:t>、運用</a:t>
            </a:r>
            <a:r>
              <a:rPr lang="en-US" altLang="zh-TW" sz="4400" dirty="0"/>
              <a:t>AI</a:t>
            </a:r>
            <a:r>
              <a:rPr lang="zh-TW" altLang="en-US" sz="4400" dirty="0"/>
              <a:t>！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559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0B496F-9766-467C-BD93-B69E116A0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7D80E4D-EE06-4C96-B689-E299BA3A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C6B97D-0B5D-4DB2-BF77-0559ECB5B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3" y="1447800"/>
            <a:ext cx="12192000" cy="44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9F9955-E032-41A2-B2F4-BAE66CB1D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嘉義縣平林國小</a:t>
            </a:r>
            <a:b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「智慧小農夫」課程</a:t>
            </a:r>
            <a:endParaRPr 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F0420EC-BB9B-4D4D-AAF8-B7AC60F47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5F5D21-E24C-4676-AF4B-3361D5F0F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生活情境出發、解決實際問題</a:t>
            </a:r>
            <a:endParaRPr 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A19F73-B135-433F-86A5-D4290BBC4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800" dirty="0"/>
              <a:t>學校內有一片有機農園，農藝社的同學在老師的指導下種植了許多作物，但是常常遇到病蟲害的問題。</a:t>
            </a:r>
          </a:p>
          <a:p>
            <a:r>
              <a:rPr lang="zh-TW" altLang="en-US" sz="2800" dirty="0"/>
              <a:t> </a:t>
            </a:r>
            <a:endParaRPr lang="en-US" sz="28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BEEAE0F-CEA8-4E68-8240-47FC6D6F25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566160"/>
            <a:ext cx="3581400" cy="245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133F556-5C18-49EA-BBAB-65E78E97D5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4523" y="3566160"/>
            <a:ext cx="3810000" cy="2453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8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38366D-AE81-4814-A5B8-A80DC5CB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602557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課程架構</a:t>
            </a:r>
            <a:endParaRPr lang="en-US" sz="4800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7BA4163-216D-45EB-9787-2151CB487A7A}"/>
              </a:ext>
            </a:extLst>
          </p:cNvPr>
          <p:cNvGrpSpPr/>
          <p:nvPr/>
        </p:nvGrpSpPr>
        <p:grpSpPr>
          <a:xfrm>
            <a:off x="799123" y="666404"/>
            <a:ext cx="10859477" cy="5505796"/>
            <a:chOff x="0" y="0"/>
            <a:chExt cx="6701791" cy="309752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C79F735-82C8-4C7E-ACF8-BA7B75FC4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550"/>
              <a:ext cx="3132512" cy="2433929"/>
            </a:xfrm>
            <a:prstGeom prst="rect">
              <a:avLst/>
            </a:prstGeom>
            <a:noFill/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7659025-2F30-4773-9161-04B7A8F09463}"/>
                </a:ext>
              </a:extLst>
            </p:cNvPr>
            <p:cNvGrpSpPr/>
            <p:nvPr/>
          </p:nvGrpSpPr>
          <p:grpSpPr>
            <a:xfrm>
              <a:off x="3039531" y="0"/>
              <a:ext cx="3662260" cy="3097529"/>
              <a:chOff x="543981" y="0"/>
              <a:chExt cx="3662260" cy="3097529"/>
            </a:xfrm>
          </p:grpSpPr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08B9D531-7E6D-4336-A05F-061F7F651408}"/>
                  </a:ext>
                </a:extLst>
              </p:cNvPr>
              <p:cNvGrpSpPr/>
              <p:nvPr/>
            </p:nvGrpSpPr>
            <p:grpSpPr>
              <a:xfrm>
                <a:off x="1272540" y="0"/>
                <a:ext cx="2933701" cy="3097529"/>
                <a:chOff x="0" y="0"/>
                <a:chExt cx="3797785" cy="4803415"/>
              </a:xfrm>
            </p:grpSpPr>
            <p:sp>
              <p:nvSpPr>
                <p:cNvPr id="13" name="Google Shape;911;p28">
                  <a:extLst>
                    <a:ext uri="{FF2B5EF4-FFF2-40B4-BE49-F238E27FC236}">
                      <a16:creationId xmlns:a16="http://schemas.microsoft.com/office/drawing/2014/main" id="{228B9494-EFC5-4CA6-A3DC-627ED5C50626}"/>
                    </a:ext>
                  </a:extLst>
                </p:cNvPr>
                <p:cNvSpPr/>
                <p:nvPr/>
              </p:nvSpPr>
              <p:spPr>
                <a:xfrm>
                  <a:off x="1919625" y="382775"/>
                  <a:ext cx="1257937" cy="107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2" h="42938" extrusionOk="0">
                      <a:moveTo>
                        <a:pt x="5001" y="1"/>
                      </a:moveTo>
                      <a:cubicBezTo>
                        <a:pt x="2281" y="1"/>
                        <a:pt x="0" y="2182"/>
                        <a:pt x="0" y="4981"/>
                      </a:cubicBezTo>
                      <a:lnTo>
                        <a:pt x="0" y="29793"/>
                      </a:lnTo>
                      <a:cubicBezTo>
                        <a:pt x="3667" y="30043"/>
                        <a:pt x="7156" y="30948"/>
                        <a:pt x="10335" y="32401"/>
                      </a:cubicBezTo>
                      <a:lnTo>
                        <a:pt x="10335" y="38449"/>
                      </a:lnTo>
                      <a:lnTo>
                        <a:pt x="15550" y="35449"/>
                      </a:lnTo>
                      <a:cubicBezTo>
                        <a:pt x="18372" y="37497"/>
                        <a:pt x="20824" y="40033"/>
                        <a:pt x="22777" y="42938"/>
                      </a:cubicBezTo>
                      <a:lnTo>
                        <a:pt x="44256" y="30531"/>
                      </a:lnTo>
                      <a:cubicBezTo>
                        <a:pt x="46851" y="29031"/>
                        <a:pt x="47542" y="25590"/>
                        <a:pt x="45732" y="23209"/>
                      </a:cubicBezTo>
                      <a:cubicBezTo>
                        <a:pt x="36231" y="10743"/>
                        <a:pt x="21955" y="2111"/>
                        <a:pt x="5632" y="40"/>
                      </a:cubicBezTo>
                      <a:cubicBezTo>
                        <a:pt x="5420" y="13"/>
                        <a:pt x="5209" y="1"/>
                        <a:pt x="5001" y="1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Google Shape;922;p28">
                  <a:extLst>
                    <a:ext uri="{FF2B5EF4-FFF2-40B4-BE49-F238E27FC236}">
                      <a16:creationId xmlns:a16="http://schemas.microsoft.com/office/drawing/2014/main" id="{8CE40872-357C-4EA0-8AA8-26163F32D129}"/>
                    </a:ext>
                  </a:extLst>
                </p:cNvPr>
                <p:cNvSpPr/>
                <p:nvPr/>
              </p:nvSpPr>
              <p:spPr>
                <a:xfrm>
                  <a:off x="631351" y="382775"/>
                  <a:ext cx="1258281" cy="107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5" h="42938" extrusionOk="0">
                      <a:moveTo>
                        <a:pt x="42554" y="1"/>
                      </a:moveTo>
                      <a:cubicBezTo>
                        <a:pt x="42346" y="1"/>
                        <a:pt x="42135" y="13"/>
                        <a:pt x="41923" y="40"/>
                      </a:cubicBezTo>
                      <a:cubicBezTo>
                        <a:pt x="25599" y="2111"/>
                        <a:pt x="11324" y="10743"/>
                        <a:pt x="1823" y="23209"/>
                      </a:cubicBezTo>
                      <a:cubicBezTo>
                        <a:pt x="1" y="25590"/>
                        <a:pt x="692" y="29031"/>
                        <a:pt x="3299" y="30531"/>
                      </a:cubicBezTo>
                      <a:lnTo>
                        <a:pt x="24778" y="42938"/>
                      </a:lnTo>
                      <a:cubicBezTo>
                        <a:pt x="26754" y="39985"/>
                        <a:pt x="29267" y="37413"/>
                        <a:pt x="32148" y="35341"/>
                      </a:cubicBezTo>
                      <a:lnTo>
                        <a:pt x="37529" y="38449"/>
                      </a:lnTo>
                      <a:lnTo>
                        <a:pt x="37529" y="32258"/>
                      </a:lnTo>
                      <a:cubicBezTo>
                        <a:pt x="40625" y="30889"/>
                        <a:pt x="44006" y="30031"/>
                        <a:pt x="47555" y="29793"/>
                      </a:cubicBezTo>
                      <a:lnTo>
                        <a:pt x="47555" y="4981"/>
                      </a:lnTo>
                      <a:cubicBezTo>
                        <a:pt x="47555" y="2182"/>
                        <a:pt x="45274" y="1"/>
                        <a:pt x="42554" y="1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Google Shape;928;p28">
                  <a:extLst>
                    <a:ext uri="{FF2B5EF4-FFF2-40B4-BE49-F238E27FC236}">
                      <a16:creationId xmlns:a16="http://schemas.microsoft.com/office/drawing/2014/main" id="{50101CA1-7380-4371-8DC0-C47DD9A185A5}"/>
                    </a:ext>
                  </a:extLst>
                </p:cNvPr>
                <p:cNvSpPr/>
                <p:nvPr/>
              </p:nvSpPr>
              <p:spPr>
                <a:xfrm>
                  <a:off x="370626" y="1215325"/>
                  <a:ext cx="946694" cy="13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79" h="52460" extrusionOk="0">
                      <a:moveTo>
                        <a:pt x="9238" y="1"/>
                      </a:moveTo>
                      <a:cubicBezTo>
                        <a:pt x="7309" y="1"/>
                        <a:pt x="5448" y="1128"/>
                        <a:pt x="4644" y="3052"/>
                      </a:cubicBezTo>
                      <a:cubicBezTo>
                        <a:pt x="1655" y="10183"/>
                        <a:pt x="0" y="18018"/>
                        <a:pt x="0" y="26233"/>
                      </a:cubicBezTo>
                      <a:cubicBezTo>
                        <a:pt x="0" y="34448"/>
                        <a:pt x="1655" y="42283"/>
                        <a:pt x="4644" y="49414"/>
                      </a:cubicBezTo>
                      <a:cubicBezTo>
                        <a:pt x="5448" y="51339"/>
                        <a:pt x="7310" y="52460"/>
                        <a:pt x="9239" y="52460"/>
                      </a:cubicBezTo>
                      <a:cubicBezTo>
                        <a:pt x="10079" y="52460"/>
                        <a:pt x="10932" y="52247"/>
                        <a:pt x="11716" y="51796"/>
                      </a:cubicBezTo>
                      <a:lnTo>
                        <a:pt x="33219" y="39377"/>
                      </a:lnTo>
                      <a:cubicBezTo>
                        <a:pt x="31706" y="36306"/>
                        <a:pt x="30706" y="32936"/>
                        <a:pt x="30337" y="29376"/>
                      </a:cubicBezTo>
                      <a:lnTo>
                        <a:pt x="35778" y="26233"/>
                      </a:lnTo>
                      <a:lnTo>
                        <a:pt x="30337" y="23090"/>
                      </a:lnTo>
                      <a:cubicBezTo>
                        <a:pt x="30706" y="19530"/>
                        <a:pt x="31706" y="16160"/>
                        <a:pt x="33219" y="13077"/>
                      </a:cubicBezTo>
                      <a:lnTo>
                        <a:pt x="11716" y="670"/>
                      </a:lnTo>
                      <a:cubicBezTo>
                        <a:pt x="10932" y="215"/>
                        <a:pt x="10078" y="1"/>
                        <a:pt x="9238" y="1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Google Shape;936;p28">
                  <a:extLst>
                    <a:ext uri="{FF2B5EF4-FFF2-40B4-BE49-F238E27FC236}">
                      <a16:creationId xmlns:a16="http://schemas.microsoft.com/office/drawing/2014/main" id="{54CBDDD3-993F-4B6E-9212-666ABF4EDF42}"/>
                    </a:ext>
                  </a:extLst>
                </p:cNvPr>
                <p:cNvSpPr/>
                <p:nvPr/>
              </p:nvSpPr>
              <p:spPr>
                <a:xfrm>
                  <a:off x="2482476" y="1215325"/>
                  <a:ext cx="938518" cy="13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0" h="52460" extrusionOk="0">
                      <a:moveTo>
                        <a:pt x="26226" y="1"/>
                      </a:moveTo>
                      <a:cubicBezTo>
                        <a:pt x="25385" y="1"/>
                        <a:pt x="24530" y="215"/>
                        <a:pt x="23742" y="670"/>
                      </a:cubicBezTo>
                      <a:lnTo>
                        <a:pt x="2251" y="13077"/>
                      </a:lnTo>
                      <a:cubicBezTo>
                        <a:pt x="3787" y="16208"/>
                        <a:pt x="4787" y="19637"/>
                        <a:pt x="5144" y="23256"/>
                      </a:cubicBezTo>
                      <a:lnTo>
                        <a:pt x="1" y="26233"/>
                      </a:lnTo>
                      <a:lnTo>
                        <a:pt x="5144" y="29209"/>
                      </a:lnTo>
                      <a:cubicBezTo>
                        <a:pt x="4787" y="32829"/>
                        <a:pt x="3787" y="36258"/>
                        <a:pt x="2251" y="39377"/>
                      </a:cubicBezTo>
                      <a:lnTo>
                        <a:pt x="23742" y="51796"/>
                      </a:lnTo>
                      <a:cubicBezTo>
                        <a:pt x="24529" y="52247"/>
                        <a:pt x="25384" y="52460"/>
                        <a:pt x="26224" y="52460"/>
                      </a:cubicBezTo>
                      <a:cubicBezTo>
                        <a:pt x="28155" y="52460"/>
                        <a:pt x="30013" y="51339"/>
                        <a:pt x="30826" y="49414"/>
                      </a:cubicBezTo>
                      <a:cubicBezTo>
                        <a:pt x="33815" y="42283"/>
                        <a:pt x="35470" y="34448"/>
                        <a:pt x="35470" y="26233"/>
                      </a:cubicBezTo>
                      <a:cubicBezTo>
                        <a:pt x="35470" y="18018"/>
                        <a:pt x="33815" y="10183"/>
                        <a:pt x="30826" y="3052"/>
                      </a:cubicBezTo>
                      <a:cubicBezTo>
                        <a:pt x="30014" y="1128"/>
                        <a:pt x="28156" y="1"/>
                        <a:pt x="26226" y="1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Google Shape;947;p28">
                  <a:extLst>
                    <a:ext uri="{FF2B5EF4-FFF2-40B4-BE49-F238E27FC236}">
                      <a16:creationId xmlns:a16="http://schemas.microsoft.com/office/drawing/2014/main" id="{A64F1689-3EE4-4465-A595-4EA9729E25B7}"/>
                    </a:ext>
                  </a:extLst>
                </p:cNvPr>
                <p:cNvSpPr/>
                <p:nvPr/>
              </p:nvSpPr>
              <p:spPr>
                <a:xfrm>
                  <a:off x="1919625" y="2286200"/>
                  <a:ext cx="1257937" cy="10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42" h="42928" extrusionOk="0">
                      <a:moveTo>
                        <a:pt x="22777" y="0"/>
                      </a:moveTo>
                      <a:cubicBezTo>
                        <a:pt x="20824" y="2905"/>
                        <a:pt x="18372" y="5429"/>
                        <a:pt x="15550" y="7489"/>
                      </a:cubicBezTo>
                      <a:lnTo>
                        <a:pt x="10335" y="4489"/>
                      </a:lnTo>
                      <a:lnTo>
                        <a:pt x="10335" y="10537"/>
                      </a:lnTo>
                      <a:cubicBezTo>
                        <a:pt x="7156" y="11990"/>
                        <a:pt x="3667" y="12895"/>
                        <a:pt x="0" y="13133"/>
                      </a:cubicBezTo>
                      <a:lnTo>
                        <a:pt x="0" y="37957"/>
                      </a:lnTo>
                      <a:cubicBezTo>
                        <a:pt x="0" y="40739"/>
                        <a:pt x="2273" y="42928"/>
                        <a:pt x="4986" y="42928"/>
                      </a:cubicBezTo>
                      <a:cubicBezTo>
                        <a:pt x="5199" y="42928"/>
                        <a:pt x="5414" y="42914"/>
                        <a:pt x="5632" y="42886"/>
                      </a:cubicBezTo>
                      <a:cubicBezTo>
                        <a:pt x="21955" y="40827"/>
                        <a:pt x="36231" y="32195"/>
                        <a:pt x="45732" y="19729"/>
                      </a:cubicBezTo>
                      <a:cubicBezTo>
                        <a:pt x="47542" y="17348"/>
                        <a:pt x="46851" y="13895"/>
                        <a:pt x="44256" y="12395"/>
                      </a:cubicBezTo>
                      <a:lnTo>
                        <a:pt x="22777" y="0"/>
                      </a:lnTo>
                      <a:close/>
                    </a:path>
                  </a:pathLst>
                </a:custGeom>
                <a:solidFill>
                  <a:srgbClr val="4949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Google Shape;957;p28">
                  <a:extLst>
                    <a:ext uri="{FF2B5EF4-FFF2-40B4-BE49-F238E27FC236}">
                      <a16:creationId xmlns:a16="http://schemas.microsoft.com/office/drawing/2014/main" id="{AF12E3DC-1CE3-4A0B-9FB1-4F9BE60D7C89}"/>
                    </a:ext>
                  </a:extLst>
                </p:cNvPr>
                <p:cNvSpPr/>
                <p:nvPr/>
              </p:nvSpPr>
              <p:spPr>
                <a:xfrm>
                  <a:off x="631351" y="2286075"/>
                  <a:ext cx="1258281" cy="107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55" h="42938" extrusionOk="0">
                      <a:moveTo>
                        <a:pt x="24778" y="0"/>
                      </a:moveTo>
                      <a:lnTo>
                        <a:pt x="3299" y="12395"/>
                      </a:lnTo>
                      <a:cubicBezTo>
                        <a:pt x="692" y="13895"/>
                        <a:pt x="1" y="17348"/>
                        <a:pt x="1823" y="19729"/>
                      </a:cubicBezTo>
                      <a:cubicBezTo>
                        <a:pt x="11324" y="32195"/>
                        <a:pt x="25599" y="40827"/>
                        <a:pt x="41923" y="42898"/>
                      </a:cubicBezTo>
                      <a:cubicBezTo>
                        <a:pt x="42134" y="42924"/>
                        <a:pt x="42344" y="42937"/>
                        <a:pt x="42551" y="42937"/>
                      </a:cubicBezTo>
                      <a:cubicBezTo>
                        <a:pt x="45272" y="42937"/>
                        <a:pt x="47555" y="40745"/>
                        <a:pt x="47555" y="37957"/>
                      </a:cubicBezTo>
                      <a:lnTo>
                        <a:pt x="47555" y="13133"/>
                      </a:lnTo>
                      <a:cubicBezTo>
                        <a:pt x="44006" y="12907"/>
                        <a:pt x="40625" y="12049"/>
                        <a:pt x="37529" y="10680"/>
                      </a:cubicBezTo>
                      <a:lnTo>
                        <a:pt x="37529" y="4489"/>
                      </a:lnTo>
                      <a:lnTo>
                        <a:pt x="32148" y="7596"/>
                      </a:lnTo>
                      <a:cubicBezTo>
                        <a:pt x="29267" y="5513"/>
                        <a:pt x="26754" y="2953"/>
                        <a:pt x="24778" y="0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文字方塊 61">
                  <a:extLst>
                    <a:ext uri="{FF2B5EF4-FFF2-40B4-BE49-F238E27FC236}">
                      <a16:creationId xmlns:a16="http://schemas.microsoft.com/office/drawing/2014/main" id="{51C7CD75-59E2-4091-9781-D6E83ACBB5F9}"/>
                    </a:ext>
                  </a:extLst>
                </p:cNvPr>
                <p:cNvSpPr txBox="1"/>
                <p:nvPr/>
              </p:nvSpPr>
              <p:spPr>
                <a:xfrm>
                  <a:off x="1008817" y="2571093"/>
                  <a:ext cx="687705" cy="102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TW" altLang="en-US" sz="16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微軟正黑體" panose="020B0604030504040204" pitchFamily="34" charset="-120"/>
                    </a:rPr>
                    <a:t>創造思考</a:t>
                  </a:r>
                  <a:endParaRPr lang="en-US" sz="16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20" name="文字方塊 62">
                  <a:extLst>
                    <a:ext uri="{FF2B5EF4-FFF2-40B4-BE49-F238E27FC236}">
                      <a16:creationId xmlns:a16="http://schemas.microsoft.com/office/drawing/2014/main" id="{6CD987C1-EA75-4C0A-A723-F3086DA7D333}"/>
                    </a:ext>
                  </a:extLst>
                </p:cNvPr>
                <p:cNvSpPr txBox="1"/>
                <p:nvPr/>
              </p:nvSpPr>
              <p:spPr>
                <a:xfrm>
                  <a:off x="457820" y="1519882"/>
                  <a:ext cx="649605" cy="102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TW" altLang="en-US" sz="16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微軟正黑體" panose="020B0604030504040204" pitchFamily="34" charset="-120"/>
                    </a:rPr>
                    <a:t>表達想法</a:t>
                  </a:r>
                  <a:endParaRPr lang="en-US" sz="16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21" name="文字方塊 63">
                  <a:extLst>
                    <a:ext uri="{FF2B5EF4-FFF2-40B4-BE49-F238E27FC236}">
                      <a16:creationId xmlns:a16="http://schemas.microsoft.com/office/drawing/2014/main" id="{6797467D-E9DB-403B-B4BB-723427D75696}"/>
                    </a:ext>
                  </a:extLst>
                </p:cNvPr>
                <p:cNvSpPr txBox="1"/>
                <p:nvPr/>
              </p:nvSpPr>
              <p:spPr>
                <a:xfrm>
                  <a:off x="1064314" y="568933"/>
                  <a:ext cx="687705" cy="102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TW" altLang="en-US" sz="16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微軟正黑體" panose="020B0604030504040204" pitchFamily="34" charset="-120"/>
                    </a:rPr>
                    <a:t>思考討論</a:t>
                  </a:r>
                  <a:endParaRPr lang="en-US" sz="16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22" name="文字方塊 64">
                  <a:extLst>
                    <a:ext uri="{FF2B5EF4-FFF2-40B4-BE49-F238E27FC236}">
                      <a16:creationId xmlns:a16="http://schemas.microsoft.com/office/drawing/2014/main" id="{1551B00D-3198-49AE-91F5-F7759515E0D8}"/>
                    </a:ext>
                  </a:extLst>
                </p:cNvPr>
                <p:cNvSpPr txBox="1"/>
                <p:nvPr/>
              </p:nvSpPr>
              <p:spPr>
                <a:xfrm>
                  <a:off x="2188940" y="636691"/>
                  <a:ext cx="687705" cy="102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TW" altLang="en-US" sz="16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微軟正黑體" panose="020B0604030504040204" pitchFamily="34" charset="-120"/>
                    </a:rPr>
                    <a:t>同儕互動</a:t>
                  </a:r>
                  <a:endParaRPr lang="en-US" sz="16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23" name="文字方塊 65">
                  <a:extLst>
                    <a:ext uri="{FF2B5EF4-FFF2-40B4-BE49-F238E27FC236}">
                      <a16:creationId xmlns:a16="http://schemas.microsoft.com/office/drawing/2014/main" id="{67316B3A-57C9-493A-B5D5-96D81F38A49E}"/>
                    </a:ext>
                  </a:extLst>
                </p:cNvPr>
                <p:cNvSpPr txBox="1"/>
                <p:nvPr/>
              </p:nvSpPr>
              <p:spPr>
                <a:xfrm>
                  <a:off x="2706155" y="1608311"/>
                  <a:ext cx="687705" cy="102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TW" altLang="en-US" sz="1600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微軟正黑體" panose="020B0604030504040204" pitchFamily="34" charset="-120"/>
                    </a:rPr>
                    <a:t>觀察記錄</a:t>
                  </a:r>
                  <a:endParaRPr lang="en-US" sz="16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24" name="文字方塊 66">
                  <a:extLst>
                    <a:ext uri="{FF2B5EF4-FFF2-40B4-BE49-F238E27FC236}">
                      <a16:creationId xmlns:a16="http://schemas.microsoft.com/office/drawing/2014/main" id="{462C2228-52A3-43A2-BB3F-05EF0E4BDC31}"/>
                    </a:ext>
                  </a:extLst>
                </p:cNvPr>
                <p:cNvSpPr txBox="1"/>
                <p:nvPr/>
              </p:nvSpPr>
              <p:spPr>
                <a:xfrm>
                  <a:off x="2135274" y="2529056"/>
                  <a:ext cx="647065" cy="1023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r>
                    <a:rPr lang="zh-TW" altLang="en-US" sz="1600">
                      <a:solidFill>
                        <a:srgbClr val="FFFFFF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微軟正黑體" panose="020B0604030504040204" pitchFamily="34" charset="-120"/>
                    </a:rPr>
                    <a:t>運算思維</a:t>
                  </a:r>
                  <a:endParaRPr lang="en-US" sz="16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</p:txBody>
            </p:sp>
            <p:grpSp>
              <p:nvGrpSpPr>
                <p:cNvPr id="25" name="群組 24">
                  <a:extLst>
                    <a:ext uri="{FF2B5EF4-FFF2-40B4-BE49-F238E27FC236}">
                      <a16:creationId xmlns:a16="http://schemas.microsoft.com/office/drawing/2014/main" id="{A825BE64-5537-4015-AA9F-11398715D921}"/>
                    </a:ext>
                  </a:extLst>
                </p:cNvPr>
                <p:cNvGrpSpPr/>
                <p:nvPr/>
              </p:nvGrpSpPr>
              <p:grpSpPr>
                <a:xfrm>
                  <a:off x="1126207" y="998075"/>
                  <a:ext cx="1655720" cy="1661712"/>
                  <a:chOff x="1126207" y="998075"/>
                  <a:chExt cx="2012027" cy="1981529"/>
                </a:xfrm>
              </p:grpSpPr>
              <p:sp>
                <p:nvSpPr>
                  <p:cNvPr id="28" name="手繪多邊形: 圖案 27">
                    <a:extLst>
                      <a:ext uri="{FF2B5EF4-FFF2-40B4-BE49-F238E27FC236}">
                        <a16:creationId xmlns:a16="http://schemas.microsoft.com/office/drawing/2014/main" id="{5609E561-215B-471A-899C-4D459084B20C}"/>
                      </a:ext>
                    </a:extLst>
                  </p:cNvPr>
                  <p:cNvSpPr/>
                  <p:nvPr/>
                </p:nvSpPr>
                <p:spPr>
                  <a:xfrm>
                    <a:off x="1958402" y="1544392"/>
                    <a:ext cx="1129701" cy="797438"/>
                  </a:xfrm>
                  <a:custGeom>
                    <a:avLst/>
                    <a:gdLst>
                      <a:gd name="connsiteX0" fmla="*/ 0 w 696490"/>
                      <a:gd name="connsiteY0" fmla="*/ 0 h 696490"/>
                      <a:gd name="connsiteX1" fmla="*/ 696490 w 696490"/>
                      <a:gd name="connsiteY1" fmla="*/ 0 h 696490"/>
                      <a:gd name="connsiteX2" fmla="*/ 696490 w 696490"/>
                      <a:gd name="connsiteY2" fmla="*/ 696490 h 696490"/>
                      <a:gd name="connsiteX3" fmla="*/ 0 w 696490"/>
                      <a:gd name="connsiteY3" fmla="*/ 696490 h 696490"/>
                      <a:gd name="connsiteX4" fmla="*/ 0 w 696490"/>
                      <a:gd name="connsiteY4" fmla="*/ 0 h 696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490" h="696490">
                        <a:moveTo>
                          <a:pt x="0" y="0"/>
                        </a:moveTo>
                        <a:lnTo>
                          <a:pt x="696490" y="0"/>
                        </a:lnTo>
                        <a:lnTo>
                          <a:pt x="696490" y="696490"/>
                        </a:lnTo>
                        <a:lnTo>
                          <a:pt x="0" y="6964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22860" tIns="22860" rIns="22860" bIns="22860" numCol="1" spcCol="1270" anchor="ctr" anchorCtr="0"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70"/>
                      </a:spcAft>
                    </a:pPr>
                    <a:r>
                      <a:rPr lang="zh-TW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a:t>溝通互動</a:t>
                    </a:r>
                    <a:endParaRPr lang="en-US" sz="1600">
                      <a:latin typeface="Times New Roman" panose="02020603050405020304" pitchFamily="18" charset="0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29" name="箭號: 圓形 28">
                    <a:extLst>
                      <a:ext uri="{FF2B5EF4-FFF2-40B4-BE49-F238E27FC236}">
                        <a16:creationId xmlns:a16="http://schemas.microsoft.com/office/drawing/2014/main" id="{649B7A59-1F88-47AE-9E98-319155E9803C}"/>
                      </a:ext>
                    </a:extLst>
                  </p:cNvPr>
                  <p:cNvSpPr/>
                  <p:nvPr/>
                </p:nvSpPr>
                <p:spPr>
                  <a:xfrm>
                    <a:off x="1126207" y="1331466"/>
                    <a:ext cx="1648137" cy="1648138"/>
                  </a:xfrm>
                  <a:prstGeom prst="circularArrow">
                    <a:avLst>
                      <a:gd name="adj1" fmla="val 8241"/>
                      <a:gd name="adj2" fmla="val 575443"/>
                      <a:gd name="adj3" fmla="val 2966940"/>
                      <a:gd name="adj4" fmla="val 49655"/>
                      <a:gd name="adj5" fmla="val 9614"/>
                    </a:avLst>
                  </a:prstGeom>
                  <a:solidFill>
                    <a:srgbClr val="A5A5A5">
                      <a:alpha val="90000"/>
                      <a:hueOff val="0"/>
                      <a:satOff val="0"/>
                      <a:lumOff val="0"/>
                      <a:alphaOff val="0"/>
                    </a:srgbClr>
                  </a:solidFill>
                  <a:ln w="12700" cap="flat" cmpd="sng" algn="ctr">
                    <a:solidFill>
                      <a:sysClr val="window" lastClr="FFFFFF">
                        <a:hueOff val="0"/>
                        <a:satOff val="0"/>
                        <a:lumOff val="0"/>
                        <a:alphaOff val="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" name="手繪多邊形: 圖案 29">
                    <a:extLst>
                      <a:ext uri="{FF2B5EF4-FFF2-40B4-BE49-F238E27FC236}">
                        <a16:creationId xmlns:a16="http://schemas.microsoft.com/office/drawing/2014/main" id="{C3FF1FEB-8FA7-40E9-98E4-987D7E9E4653}"/>
                      </a:ext>
                    </a:extLst>
                  </p:cNvPr>
                  <p:cNvSpPr/>
                  <p:nvPr/>
                </p:nvSpPr>
                <p:spPr>
                  <a:xfrm>
                    <a:off x="1550632" y="2223366"/>
                    <a:ext cx="1011607" cy="696489"/>
                  </a:xfrm>
                  <a:custGeom>
                    <a:avLst/>
                    <a:gdLst>
                      <a:gd name="connsiteX0" fmla="*/ 0 w 696490"/>
                      <a:gd name="connsiteY0" fmla="*/ 0 h 696490"/>
                      <a:gd name="connsiteX1" fmla="*/ 696490 w 696490"/>
                      <a:gd name="connsiteY1" fmla="*/ 0 h 696490"/>
                      <a:gd name="connsiteX2" fmla="*/ 696490 w 696490"/>
                      <a:gd name="connsiteY2" fmla="*/ 696490 h 696490"/>
                      <a:gd name="connsiteX3" fmla="*/ 0 w 696490"/>
                      <a:gd name="connsiteY3" fmla="*/ 696490 h 696490"/>
                      <a:gd name="connsiteX4" fmla="*/ 0 w 696490"/>
                      <a:gd name="connsiteY4" fmla="*/ 0 h 696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490" h="696490">
                        <a:moveTo>
                          <a:pt x="0" y="0"/>
                        </a:moveTo>
                        <a:lnTo>
                          <a:pt x="696490" y="0"/>
                        </a:lnTo>
                        <a:lnTo>
                          <a:pt x="696490" y="696490"/>
                        </a:lnTo>
                        <a:lnTo>
                          <a:pt x="0" y="6964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22860" tIns="22860" rIns="22860" bIns="22860" numCol="1" spcCol="1270" anchor="ctr" anchorCtr="0"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70"/>
                      </a:spcAft>
                    </a:pPr>
                    <a:r>
                      <a:rPr lang="zh-TW" altLang="en-US" sz="16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a:t>社會參與</a:t>
                    </a:r>
                    <a:endParaRPr lang="en-US" sz="1600">
                      <a:latin typeface="Times New Roman" panose="02020603050405020304" pitchFamily="18" charset="0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31" name="箭號: 圓形 30">
                    <a:extLst>
                      <a:ext uri="{FF2B5EF4-FFF2-40B4-BE49-F238E27FC236}">
                        <a16:creationId xmlns:a16="http://schemas.microsoft.com/office/drawing/2014/main" id="{0FDA186A-5FD9-4EC1-972C-F84134652054}"/>
                      </a:ext>
                    </a:extLst>
                  </p:cNvPr>
                  <p:cNvSpPr/>
                  <p:nvPr/>
                </p:nvSpPr>
                <p:spPr>
                  <a:xfrm>
                    <a:off x="1169096" y="998075"/>
                    <a:ext cx="1648137" cy="1648138"/>
                  </a:xfrm>
                  <a:prstGeom prst="circularArrow">
                    <a:avLst>
                      <a:gd name="adj1" fmla="val 8241"/>
                      <a:gd name="adj2" fmla="val 575443"/>
                      <a:gd name="adj3" fmla="val 10174902"/>
                      <a:gd name="adj4" fmla="val 7257617"/>
                      <a:gd name="adj5" fmla="val 9614"/>
                    </a:avLst>
                  </a:prstGeom>
                  <a:solidFill>
                    <a:srgbClr val="A5A5A5">
                      <a:alpha val="90000"/>
                      <a:hueOff val="0"/>
                      <a:satOff val="0"/>
                      <a:lumOff val="0"/>
                      <a:alphaOff val="-20000"/>
                    </a:srgbClr>
                  </a:solidFill>
                  <a:ln w="12700" cap="flat" cmpd="sng" algn="ctr">
                    <a:solidFill>
                      <a:sysClr val="window" lastClr="FFFFFF">
                        <a:hueOff val="0"/>
                        <a:satOff val="0"/>
                        <a:lumOff val="0"/>
                        <a:alphaOff val="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手繪多邊形: 圖案 31">
                    <a:extLst>
                      <a:ext uri="{FF2B5EF4-FFF2-40B4-BE49-F238E27FC236}">
                        <a16:creationId xmlns:a16="http://schemas.microsoft.com/office/drawing/2014/main" id="{9AA7CC9E-9169-4023-A783-9494A88D6332}"/>
                      </a:ext>
                    </a:extLst>
                  </p:cNvPr>
                  <p:cNvSpPr/>
                  <p:nvPr/>
                </p:nvSpPr>
                <p:spPr>
                  <a:xfrm>
                    <a:off x="1186233" y="1419747"/>
                    <a:ext cx="947750" cy="648291"/>
                  </a:xfrm>
                  <a:custGeom>
                    <a:avLst/>
                    <a:gdLst>
                      <a:gd name="connsiteX0" fmla="*/ 0 w 696490"/>
                      <a:gd name="connsiteY0" fmla="*/ 0 h 696490"/>
                      <a:gd name="connsiteX1" fmla="*/ 696490 w 696490"/>
                      <a:gd name="connsiteY1" fmla="*/ 0 h 696490"/>
                      <a:gd name="connsiteX2" fmla="*/ 696490 w 696490"/>
                      <a:gd name="connsiteY2" fmla="*/ 696490 h 696490"/>
                      <a:gd name="connsiteX3" fmla="*/ 0 w 696490"/>
                      <a:gd name="connsiteY3" fmla="*/ 696490 h 696490"/>
                      <a:gd name="connsiteX4" fmla="*/ 0 w 696490"/>
                      <a:gd name="connsiteY4" fmla="*/ 0 h 6964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6490" h="696490">
                        <a:moveTo>
                          <a:pt x="0" y="0"/>
                        </a:moveTo>
                        <a:lnTo>
                          <a:pt x="696490" y="0"/>
                        </a:lnTo>
                        <a:lnTo>
                          <a:pt x="696490" y="696490"/>
                        </a:lnTo>
                        <a:lnTo>
                          <a:pt x="0" y="69649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  <a:effectLst/>
                </p:spPr>
                <p:txBody>
                  <a:bodyPr spcFirstLastPara="0" vert="horz" wrap="square" lIns="22860" tIns="22860" rIns="22860" bIns="22860" numCol="1" spcCol="1270" anchor="ctr" anchorCtr="0"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  <a:spcAft>
                        <a:spcPts val="670"/>
                      </a:spcAft>
                    </a:pPr>
                    <a:r>
                      <a:rPr lang="zh-TW" altLang="en-US" sz="1600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rPr>
                      <a:t>自主行動</a:t>
                    </a:r>
                    <a:endParaRPr lang="en-US" sz="1600">
                      <a:latin typeface="Times New Roman" panose="02020603050405020304" pitchFamily="18" charset="0"/>
                      <a:ea typeface="新細明體" panose="02020500000000000000" pitchFamily="18" charset="-120"/>
                    </a:endParaRPr>
                  </a:p>
                </p:txBody>
              </p:sp>
              <p:sp>
                <p:nvSpPr>
                  <p:cNvPr id="33" name="箭號: 圓形 32">
                    <a:extLst>
                      <a:ext uri="{FF2B5EF4-FFF2-40B4-BE49-F238E27FC236}">
                        <a16:creationId xmlns:a16="http://schemas.microsoft.com/office/drawing/2014/main" id="{5C71335D-7E07-4E54-B669-8EE064BFE0DD}"/>
                      </a:ext>
                    </a:extLst>
                  </p:cNvPr>
                  <p:cNvSpPr/>
                  <p:nvPr/>
                </p:nvSpPr>
                <p:spPr>
                  <a:xfrm>
                    <a:off x="1490098" y="1289577"/>
                    <a:ext cx="1648136" cy="1648138"/>
                  </a:xfrm>
                  <a:prstGeom prst="circularArrow">
                    <a:avLst>
                      <a:gd name="adj1" fmla="val 8241"/>
                      <a:gd name="adj2" fmla="val 575443"/>
                      <a:gd name="adj3" fmla="val 16859603"/>
                      <a:gd name="adj4" fmla="val 14964955"/>
                      <a:gd name="adj5" fmla="val 9614"/>
                    </a:avLst>
                  </a:prstGeom>
                  <a:solidFill>
                    <a:srgbClr val="A5A5A5">
                      <a:alpha val="90000"/>
                      <a:hueOff val="0"/>
                      <a:satOff val="0"/>
                      <a:lumOff val="0"/>
                      <a:alphaOff val="-40000"/>
                    </a:srgbClr>
                  </a:solidFill>
                  <a:ln w="12700" cap="flat" cmpd="sng" algn="ctr">
                    <a:solidFill>
                      <a:sysClr val="window" lastClr="FFFFFF">
                        <a:hueOff val="0"/>
                        <a:satOff val="0"/>
                        <a:lumOff val="0"/>
                        <a:alphaOff val="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" name="文字方塊 74">
                  <a:extLst>
                    <a:ext uri="{FF2B5EF4-FFF2-40B4-BE49-F238E27FC236}">
                      <a16:creationId xmlns:a16="http://schemas.microsoft.com/office/drawing/2014/main" id="{83674C56-B8B9-4C1C-9156-4A8E312E2BF5}"/>
                    </a:ext>
                  </a:extLst>
                </p:cNvPr>
                <p:cNvSpPr txBox="1"/>
                <p:nvPr/>
              </p:nvSpPr>
              <p:spPr>
                <a:xfrm>
                  <a:off x="972508" y="3775121"/>
                  <a:ext cx="2122170" cy="1028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zh-TW" altLang="en-US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人工智慧農機</a:t>
                  </a:r>
                  <a:endParaRPr lang="en-US" sz="12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  <a:p>
                  <a:pPr algn="ctr"/>
                  <a:r>
                    <a:rPr lang="zh-TW" altLang="en-US" sz="1000" b="1">
                      <a:solidFill>
                        <a:srgbClr val="000000"/>
                      </a:solidFill>
                      <a:latin typeface="Times New Roman" panose="02020603050405020304" pitchFamily="18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科技</a:t>
                  </a:r>
                  <a:r>
                    <a:rPr lang="en-US" sz="1000" b="1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新細明體" panose="02020500000000000000" pitchFamily="18" charset="-120"/>
                      <a:cs typeface="Arial" panose="020B0604020202020204" pitchFamily="34" charset="0"/>
                    </a:rPr>
                    <a:t>X</a:t>
                  </a:r>
                  <a:r>
                    <a:rPr lang="zh-TW" altLang="en-US" sz="1000" b="1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新細明體" panose="02020500000000000000" pitchFamily="18" charset="-120"/>
                      <a:cs typeface="Arial" panose="020B0604020202020204" pitchFamily="34" charset="0"/>
                    </a:rPr>
                    <a:t>公民意識</a:t>
                  </a:r>
                  <a:endParaRPr lang="en-US" sz="1200">
                    <a:latin typeface="Times New Roman" panose="02020603050405020304" pitchFamily="18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27" name="Google Shape;1604;p39">
                  <a:extLst>
                    <a:ext uri="{FF2B5EF4-FFF2-40B4-BE49-F238E27FC236}">
                      <a16:creationId xmlns:a16="http://schemas.microsoft.com/office/drawing/2014/main" id="{9290EDF0-9F7A-456C-B7D3-BCE3CCC02E7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797785" cy="3739850"/>
                </a:xfrm>
                <a:prstGeom prst="ellipse">
                  <a:avLst/>
                </a:prstGeom>
                <a:noFill/>
                <a:ln w="22225" cap="flat" cmpd="sng">
                  <a:solidFill>
                    <a:schemeClr val="bg1">
                      <a:lumMod val="65000"/>
                    </a:schemeClr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sz="1600" dirty="0"/>
                </a:p>
              </p:txBody>
            </p:sp>
          </p:grpSp>
          <p:sp>
            <p:nvSpPr>
              <p:cNvPr id="12" name="箭號: 弧形下彎 11">
                <a:extLst>
                  <a:ext uri="{FF2B5EF4-FFF2-40B4-BE49-F238E27FC236}">
                    <a16:creationId xmlns:a16="http://schemas.microsoft.com/office/drawing/2014/main" id="{212891A8-E830-44C2-A490-9BE8D9061F61}"/>
                  </a:ext>
                </a:extLst>
              </p:cNvPr>
              <p:cNvSpPr/>
              <p:nvPr/>
            </p:nvSpPr>
            <p:spPr>
              <a:xfrm>
                <a:off x="543981" y="210661"/>
                <a:ext cx="1049036" cy="364638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3CE3C031-7743-4949-9FF1-5E7A5EF8F0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942" y="5515798"/>
            <a:ext cx="2013729" cy="136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3D9459AE-18FF-4C1F-A1AA-C9A49304520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61" y="5382686"/>
            <a:ext cx="2283011" cy="151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81F038F-709D-48D4-B2E8-1D939CD9376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486" y="5445216"/>
            <a:ext cx="2013728" cy="1412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5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1F5CA5-1E0B-4E99-8A57-43063B70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3D3C51-94B4-4AC1-A9D9-699B09FFD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111719E-42B9-40F3-9FED-9F8CFE81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82789"/>
            <a:ext cx="8153400" cy="43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9308"/>
            <a:ext cx="9829800" cy="1082674"/>
          </a:xfrm>
        </p:spPr>
        <p:txBody>
          <a:bodyPr rtlCol="0">
            <a:normAutofit/>
          </a:bodyPr>
          <a:lstStyle/>
          <a:p>
            <a:r>
              <a:rPr lang="zh-TW" altLang="en-US" sz="4800" dirty="0">
                <a:sym typeface="Arial" panose="020B0604020202020204" pitchFamily="34" charset="0"/>
              </a:rPr>
              <a:t>實施教學路徑列表</a:t>
            </a:r>
            <a:endParaRPr lang="zh-TW" altLang="en-US" sz="4800" dirty="0">
              <a:latin typeface="細明體" panose="02020509000000000000" pitchFamily="49" charset="-120"/>
              <a:ea typeface="細明體" panose="02020509000000000000" pitchFamily="49" charset="-120"/>
              <a:sym typeface="Arial" panose="020B0604020202020204" pitchFamily="34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32F507E-4503-40F0-937E-0934C0533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73203"/>
              </p:ext>
            </p:extLst>
          </p:nvPr>
        </p:nvGraphicFramePr>
        <p:xfrm>
          <a:off x="1066800" y="1828800"/>
          <a:ext cx="9982201" cy="3352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93162">
                  <a:extLst>
                    <a:ext uri="{9D8B030D-6E8A-4147-A177-3AD203B41FA5}">
                      <a16:colId xmlns:a16="http://schemas.microsoft.com/office/drawing/2014/main" val="3366546883"/>
                    </a:ext>
                  </a:extLst>
                </a:gridCol>
                <a:gridCol w="3993162">
                  <a:extLst>
                    <a:ext uri="{9D8B030D-6E8A-4147-A177-3AD203B41FA5}">
                      <a16:colId xmlns:a16="http://schemas.microsoft.com/office/drawing/2014/main" val="3704424638"/>
                    </a:ext>
                  </a:extLst>
                </a:gridCol>
                <a:gridCol w="1995877">
                  <a:extLst>
                    <a:ext uri="{9D8B030D-6E8A-4147-A177-3AD203B41FA5}">
                      <a16:colId xmlns:a16="http://schemas.microsoft.com/office/drawing/2014/main" val="2859426339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sz="2800" kern="150" dirty="0">
                          <a:effectLst/>
                        </a:rPr>
                        <a:t>基礎模組</a:t>
                      </a:r>
                      <a:endParaRPr lang="en-US" sz="2800" kern="15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sz="2800" kern="150" dirty="0">
                          <a:effectLst/>
                        </a:rPr>
                        <a:t>核心模組</a:t>
                      </a:r>
                      <a:endParaRPr lang="en-US" sz="2800" kern="15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sz="2800" kern="150">
                          <a:effectLst/>
                        </a:rPr>
                        <a:t>延伸模組</a:t>
                      </a:r>
                      <a:endParaRPr lang="en-US" sz="28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3619309"/>
                  </a:ext>
                </a:extLst>
              </a:tr>
              <a:tr h="24098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sz="2800" kern="150">
                          <a:effectLst/>
                        </a:rPr>
                        <a:t>人工智慧簡介</a:t>
                      </a:r>
                      <a:r>
                        <a:rPr lang="en-US" sz="2800" kern="150">
                          <a:effectLst/>
                        </a:rPr>
                        <a:t>(1)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sz="2800" kern="150">
                          <a:effectLst/>
                        </a:rPr>
                        <a:t>人工智慧的背景知識</a:t>
                      </a:r>
                      <a:r>
                        <a:rPr lang="en-US" sz="2800" kern="150">
                          <a:effectLst/>
                        </a:rPr>
                        <a:t>(1)</a:t>
                      </a:r>
                      <a:endParaRPr lang="en-US" sz="2800" kern="15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sz="2800" kern="150" dirty="0">
                          <a:effectLst/>
                        </a:rPr>
                        <a:t>監督式學習</a:t>
                      </a:r>
                      <a:r>
                        <a:rPr lang="en-US" sz="2800" kern="150" dirty="0">
                          <a:effectLst/>
                        </a:rPr>
                        <a:t>(1)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sz="2800" kern="150" dirty="0">
                          <a:effectLst/>
                        </a:rPr>
                        <a:t>非監督式學習</a:t>
                      </a:r>
                      <a:r>
                        <a:rPr lang="en-US" sz="2800" kern="150" dirty="0">
                          <a:effectLst/>
                        </a:rPr>
                        <a:t>(1)</a:t>
                      </a:r>
                      <a:endParaRPr lang="en-US" sz="28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zh-TW" altLang="en-US" sz="2800" kern="15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智慧農業家</a:t>
                      </a:r>
                      <a:endParaRPr lang="en-US" sz="28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3497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8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42184C-22FC-4C0B-97F4-454FB36BD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638" y="211016"/>
            <a:ext cx="2705163" cy="407621"/>
          </a:xfrm>
        </p:spPr>
        <p:txBody>
          <a:bodyPr>
            <a:normAutofit/>
          </a:bodyPr>
          <a:lstStyle/>
          <a:p>
            <a:pPr lvl="1"/>
            <a:r>
              <a:rPr lang="zh-TW" altLang="en-US" dirty="0">
                <a:latin typeface="+mn-ea"/>
              </a:rPr>
              <a:t>課程架構</a:t>
            </a:r>
            <a:endParaRPr lang="en-US" altLang="zh-TW" dirty="0">
              <a:latin typeface="+mn-ea"/>
            </a:endParaRPr>
          </a:p>
          <a:p>
            <a:endParaRPr 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39B3819-2B1B-4F67-B610-A922CF7726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83394" y="781806"/>
          <a:ext cx="8625212" cy="4125935"/>
        </p:xfrm>
        <a:graphic>
          <a:graphicData uri="http://schemas.openxmlformats.org/drawingml/2006/table">
            <a:tbl>
              <a:tblPr firstRow="1" firstCol="1" bandRow="1"/>
              <a:tblGrid>
                <a:gridCol w="1565456">
                  <a:extLst>
                    <a:ext uri="{9D8B030D-6E8A-4147-A177-3AD203B41FA5}">
                      <a16:colId xmlns:a16="http://schemas.microsoft.com/office/drawing/2014/main" val="3349613228"/>
                    </a:ext>
                  </a:extLst>
                </a:gridCol>
                <a:gridCol w="834037">
                  <a:extLst>
                    <a:ext uri="{9D8B030D-6E8A-4147-A177-3AD203B41FA5}">
                      <a16:colId xmlns:a16="http://schemas.microsoft.com/office/drawing/2014/main" val="225607253"/>
                    </a:ext>
                  </a:extLst>
                </a:gridCol>
                <a:gridCol w="1414021">
                  <a:extLst>
                    <a:ext uri="{9D8B030D-6E8A-4147-A177-3AD203B41FA5}">
                      <a16:colId xmlns:a16="http://schemas.microsoft.com/office/drawing/2014/main" val="833192383"/>
                    </a:ext>
                  </a:extLst>
                </a:gridCol>
                <a:gridCol w="2350116">
                  <a:extLst>
                    <a:ext uri="{9D8B030D-6E8A-4147-A177-3AD203B41FA5}">
                      <a16:colId xmlns:a16="http://schemas.microsoft.com/office/drawing/2014/main" val="2956229548"/>
                    </a:ext>
                  </a:extLst>
                </a:gridCol>
                <a:gridCol w="2461582">
                  <a:extLst>
                    <a:ext uri="{9D8B030D-6E8A-4147-A177-3AD203B41FA5}">
                      <a16:colId xmlns:a16="http://schemas.microsoft.com/office/drawing/2014/main" val="4163051252"/>
                    </a:ext>
                  </a:extLst>
                </a:gridCol>
              </a:tblGrid>
              <a:tr h="420710"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實施年段</a:t>
                      </a:r>
                      <a:endParaRPr lang="en-US" sz="2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課程主題</a:t>
                      </a:r>
                      <a:endParaRPr lang="en-US" sz="2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課程內容</a:t>
                      </a:r>
                      <a:endParaRPr lang="en-US" sz="2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62674"/>
                  </a:ext>
                </a:extLst>
              </a:tr>
              <a:tr h="107324">
                <a:tc rowSpan="5"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樂</a:t>
                      </a:r>
                      <a:r>
                        <a:rPr lang="en-US" sz="2400" kern="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400" kern="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平林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智在嘉鄉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奠基課程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低年級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生活裡的機器人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引起</a:t>
                      </a:r>
                      <a:r>
                        <a:rPr lang="en-US" altLang="zh-TW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的興趣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969634"/>
                  </a:ext>
                </a:extLst>
              </a:tr>
              <a:tr h="94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三年級</a:t>
                      </a:r>
                      <a:endParaRPr lang="en-US" sz="2400" kern="15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校園裡的植物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載具應用能力</a:t>
                      </a:r>
                      <a:endParaRPr lang="en-US" altLang="zh-TW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資料蒐集應用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1294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四年級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智慧農業車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積木組裝能力</a:t>
                      </a:r>
                      <a:endParaRPr lang="en-US" altLang="zh-TW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創意發想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349271"/>
                  </a:ext>
                </a:extLst>
              </a:tr>
              <a:tr h="54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五年級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健康好樂活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圖形化程式能力</a:t>
                      </a:r>
                      <a:endParaRPr lang="en-US" altLang="zh-TW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演算法基礎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93081"/>
                  </a:ext>
                </a:extLst>
              </a:tr>
              <a:tr h="5401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主要課程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六年級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永續農業家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人工智慧課程</a:t>
                      </a:r>
                      <a:endParaRPr lang="en-US" altLang="zh-TW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國小教學路徑</a:t>
                      </a:r>
                      <a:endParaRPr lang="en-US" altLang="zh-TW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zh-TW" altLang="en-US" sz="2400" kern="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專題實作</a:t>
                      </a:r>
                      <a:endParaRPr lang="en-US" sz="2400" kern="15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966312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E9AE6779-CBE4-4D5D-8409-C3DD7E38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61" y="4965519"/>
            <a:ext cx="7931838" cy="168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6A4BF9-70AF-4D86-8AE2-73036232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785A33-9DA7-4FD2-81DF-E3C14EC7E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2.</a:t>
            </a:r>
            <a:r>
              <a:rPr lang="zh-TW" altLang="en-US" sz="2400" dirty="0"/>
              <a:t>課程安排循序漸進、融入人文思考</a:t>
            </a:r>
            <a:endParaRPr lang="en-US" altLang="zh-TW" sz="2400" dirty="0"/>
          </a:p>
          <a:p>
            <a:endParaRPr 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A694333-9BE1-4CA2-8E34-70E2FA2A2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90" y="2707549"/>
            <a:ext cx="6833182" cy="34107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1531B5-AA98-4779-BE40-0DE900951CD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42883" y="5262564"/>
            <a:ext cx="2384048" cy="15954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E14A4D3-433D-41C9-9207-FA43D256798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55" y="3702812"/>
            <a:ext cx="2179320" cy="145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ADB01B-C81F-48CF-8C40-A7D4DCC4AB9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83" y="1947285"/>
            <a:ext cx="2019238" cy="165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3BE36E-747E-4262-860D-D9DFB564BDE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277" y="2549770"/>
            <a:ext cx="2019238" cy="1354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0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59894C1-63E5-47D2-913F-97640C241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74" y="755718"/>
            <a:ext cx="8073624" cy="26732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A16F810-635B-46F6-991C-145B05AF5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467" y="3288557"/>
            <a:ext cx="7886055" cy="38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36D16C8-1EAE-4791-85E9-A699A3DFA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9" y="1804859"/>
            <a:ext cx="8780832" cy="38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73C2C0-BA78-488D-BBB7-CBFCB246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608DBC-9EFE-4B98-8DEC-4438D164C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7C7660-9BC7-47D6-941C-B513F756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038" y="1696331"/>
            <a:ext cx="8319808" cy="512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04EA05-F348-4E97-8D4E-8B954A5F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5547B14-9F1D-4981-AD00-EAAE710A0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660" y="262356"/>
            <a:ext cx="6500695" cy="68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02DF5A-25C0-4AAC-A3E5-F2CF996F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FF848E4-0949-48C8-BAC1-7D11BE6F1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46" y="228600"/>
            <a:ext cx="6533927" cy="48799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7D60937-0254-479C-B1C1-D076BC355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814439" cy="48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3F3DB-D1C6-49D3-BE39-C9F06BC1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81F87D-9E2E-4D52-B04C-CB1A8F115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D828A8-3D71-4E83-8D1D-2EA078B67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9" y="404447"/>
            <a:ext cx="5501871" cy="42671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141391D-B260-4B6A-A080-1428BB6AB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62" y="365126"/>
            <a:ext cx="6264375" cy="43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3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A0C1A-3B94-475B-81DC-9A774E6D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三年級</a:t>
            </a:r>
            <a:r>
              <a:rPr lang="en-US" altLang="zh-TW" dirty="0"/>
              <a:t>-</a:t>
            </a:r>
            <a:r>
              <a:rPr lang="zh-TW" altLang="en-US" dirty="0"/>
              <a:t>科技好朋友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0F0F49-E7C9-429F-AE6E-5E0149D0E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05E996-9AB6-480B-958E-E9369987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B6F97F4-46D9-4713-803C-A20AAC6C1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5893" y="609600"/>
            <a:ext cx="4754033" cy="2667000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58E87F8-ABB0-4162-BE7C-1748BC15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3" y="762000"/>
            <a:ext cx="5372977" cy="28313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5505939-1520-4424-9232-9ACCFD082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74543"/>
            <a:ext cx="4648200" cy="18652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A5AAF86-876C-4C6E-A90A-8DEDF56D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3441076"/>
            <a:ext cx="5568244" cy="313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DA402D-2E45-44EE-ABE6-902A1FBC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A800E9-75EA-43ED-ABB2-31298E399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FACE9A-8657-4258-8266-16F50539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95" y="1143968"/>
            <a:ext cx="9982200" cy="484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FA0C1A-3B94-475B-81DC-9A774E6D5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四年級</a:t>
            </a:r>
            <a:r>
              <a:rPr lang="en-US" altLang="zh-TW" dirty="0"/>
              <a:t>-</a:t>
            </a:r>
            <a:r>
              <a:rPr lang="zh-TW" altLang="en-US" dirty="0"/>
              <a:t>科技好幫手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E0F0F49-E7C9-429F-AE6E-5E0149D0E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64CC4F-7E87-43A7-9DB6-20AB677F1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1BD883B-2787-4B16-998C-D0D22D5CE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6420"/>
            <a:ext cx="6138849" cy="4399379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932B5D9-11DC-4080-8667-308726B4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849" y="-1"/>
            <a:ext cx="3823895" cy="459222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F7BD13-8231-4A89-9ABB-00A43D318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771619"/>
            <a:ext cx="5415725" cy="308638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22B2333-7AA9-4598-AA74-97168B2E3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2127885"/>
            <a:ext cx="3258553" cy="47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兒童朋友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153_TF03896101.potx" id="{6A3A4BDE-38F3-481F-95FA-0BBF6CA84F65}" vid="{124C5BAE-A73E-45D1-9C79-D966FFA50C0E}"/>
    </a:ext>
  </a:extLst>
</a:theme>
</file>

<file path=ppt/theme/theme2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40262f94-9f35-4ac3-9a90-690165a166b7"/>
    <ds:schemaRef ds:uri="a4f35948-e619-41b3-aa29-22878b09cfd2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</TotalTime>
  <Words>262</Words>
  <Application>Microsoft Office PowerPoint</Application>
  <PresentationFormat>寬螢幕</PresentationFormat>
  <Paragraphs>63</Paragraphs>
  <Slides>26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4" baseType="lpstr">
      <vt:lpstr>微軟正黑體</vt:lpstr>
      <vt:lpstr>新細明體</vt:lpstr>
      <vt:lpstr>標楷體</vt:lpstr>
      <vt:lpstr>細明體</vt:lpstr>
      <vt:lpstr>Arial</vt:lpstr>
      <vt:lpstr>Calibri</vt:lpstr>
      <vt:lpstr>Times New Roman</vt:lpstr>
      <vt:lpstr>兒童朋友 16x9</vt:lpstr>
      <vt:lpstr>嘉義縣平林國小 「科技生活家」課程</vt:lpstr>
      <vt:lpstr>PowerPoint 簡報</vt:lpstr>
      <vt:lpstr>PowerPoint 簡報</vt:lpstr>
      <vt:lpstr>PowerPoint 簡報</vt:lpstr>
      <vt:lpstr>三年級-科技好朋友</vt:lpstr>
      <vt:lpstr>PowerPoint 簡報</vt:lpstr>
      <vt:lpstr>PowerPoint 簡報</vt:lpstr>
      <vt:lpstr>四年級-科技好幫手</vt:lpstr>
      <vt:lpstr>PowerPoint 簡報</vt:lpstr>
      <vt:lpstr>五年級-科技發明家</vt:lpstr>
      <vt:lpstr>PowerPoint 簡報</vt:lpstr>
      <vt:lpstr>六年級-生活工程師</vt:lpstr>
      <vt:lpstr>PowerPoint 簡報</vt:lpstr>
      <vt:lpstr>中小學校人工智慧教育</vt:lpstr>
      <vt:lpstr>PowerPoint 簡報</vt:lpstr>
      <vt:lpstr>PowerPoint 簡報</vt:lpstr>
      <vt:lpstr>嘉義縣平林國小 「智慧小農夫」課程</vt:lpstr>
      <vt:lpstr>生活情境出發、解決實際問題</vt:lpstr>
      <vt:lpstr>課程架構</vt:lpstr>
      <vt:lpstr>實施教學路徑列表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嘉義縣平林國小-AI智慧小農夫</dc:title>
  <dc:creator>wyd</dc:creator>
  <cp:keywords/>
  <cp:lastModifiedBy>wyd</cp:lastModifiedBy>
  <cp:revision>43</cp:revision>
  <dcterms:created xsi:type="dcterms:W3CDTF">2021-09-23T08:59:52Z</dcterms:created>
  <dcterms:modified xsi:type="dcterms:W3CDTF">2023-01-11T03:37:25Z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